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259" r:id="rId3"/>
    <p:sldId id="298" r:id="rId4"/>
    <p:sldId id="260" r:id="rId5"/>
    <p:sldId id="297" r:id="rId6"/>
    <p:sldId id="261" r:id="rId7"/>
    <p:sldId id="296" r:id="rId8"/>
    <p:sldId id="262" r:id="rId9"/>
    <p:sldId id="295" r:id="rId10"/>
    <p:sldId id="263" r:id="rId11"/>
    <p:sldId id="294" r:id="rId12"/>
    <p:sldId id="264" r:id="rId13"/>
    <p:sldId id="293" r:id="rId14"/>
    <p:sldId id="265" r:id="rId15"/>
    <p:sldId id="292" r:id="rId16"/>
    <p:sldId id="266" r:id="rId17"/>
    <p:sldId id="291" r:id="rId18"/>
    <p:sldId id="272" r:id="rId19"/>
    <p:sldId id="290" r:id="rId20"/>
    <p:sldId id="267" r:id="rId21"/>
    <p:sldId id="289" r:id="rId22"/>
    <p:sldId id="268" r:id="rId23"/>
    <p:sldId id="288" r:id="rId24"/>
    <p:sldId id="269" r:id="rId25"/>
    <p:sldId id="287" r:id="rId26"/>
    <p:sldId id="270" r:id="rId27"/>
    <p:sldId id="286" r:id="rId28"/>
    <p:sldId id="271" r:id="rId29"/>
    <p:sldId id="285" r:id="rId30"/>
    <p:sldId id="273" r:id="rId31"/>
    <p:sldId id="284" r:id="rId32"/>
    <p:sldId id="274" r:id="rId33"/>
    <p:sldId id="283" r:id="rId34"/>
    <p:sldId id="275" r:id="rId35"/>
    <p:sldId id="282" r:id="rId36"/>
    <p:sldId id="276" r:id="rId37"/>
    <p:sldId id="281" r:id="rId38"/>
    <p:sldId id="277" r:id="rId39"/>
    <p:sldId id="280" r:id="rId40"/>
    <p:sldId id="278" r:id="rId41"/>
    <p:sldId id="279" r:id="rId42"/>
    <p:sldId id="25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5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05D88D-04F2-4FD5-8D9A-3D827CC5B3A7}" type="datetimeFigureOut">
              <a:rPr lang="en-US" smtClean="0"/>
              <a:t>1/10/2018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C159B7-F5E4-4D21-B906-4D597B309F2A}" type="slidenum">
              <a:rPr lang="en-US" smtClean="0"/>
              <a:t>‹#›</a:t>
            </a:fld>
            <a:endParaRPr lang="en-US"/>
          </a:p>
        </p:txBody>
      </p:sp>
    </p:spTree>
    <p:extLst>
      <p:ext uri="{BB962C8B-B14F-4D97-AF65-F5344CB8AC3E}">
        <p14:creationId xmlns:p14="http://schemas.microsoft.com/office/powerpoint/2010/main" val="396373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66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C6F9D24-BE70-4659-B5B5-B7D4A3984030}" type="slidenum">
              <a:rPr lang="en-US"/>
              <a:pPr/>
              <a:t>10</a:t>
            </a:fld>
            <a:endParaRPr lang="en-US"/>
          </a:p>
        </p:txBody>
      </p:sp>
    </p:spTree>
    <p:extLst>
      <p:ext uri="{BB962C8B-B14F-4D97-AF65-F5344CB8AC3E}">
        <p14:creationId xmlns:p14="http://schemas.microsoft.com/office/powerpoint/2010/main" val="2026939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ECFED5E-AE96-41E3-B2AB-8A559E18E303}" type="slidenum">
              <a:rPr lang="en-US" smtClean="0"/>
              <a:pPr eaLnBrk="1" hangingPunct="1"/>
              <a:t>22</a:t>
            </a:fld>
            <a:endParaRPr lang="en-US" smtClean="0"/>
          </a:p>
        </p:txBody>
      </p:sp>
    </p:spTree>
    <p:extLst>
      <p:ext uri="{BB962C8B-B14F-4D97-AF65-F5344CB8AC3E}">
        <p14:creationId xmlns:p14="http://schemas.microsoft.com/office/powerpoint/2010/main" val="2603437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p:spPr>
      </p:sp>
      <p:sp>
        <p:nvSpPr>
          <p:cNvPr id="3481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348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17150D7-055A-4A28-B3AC-B9FFA7249AE5}" type="slidenum">
              <a:rPr lang="en-US"/>
              <a:pPr/>
              <a:t>32</a:t>
            </a:fld>
            <a:endParaRPr lang="en-US"/>
          </a:p>
        </p:txBody>
      </p:sp>
    </p:spTree>
    <p:extLst>
      <p:ext uri="{BB962C8B-B14F-4D97-AF65-F5344CB8AC3E}">
        <p14:creationId xmlns:p14="http://schemas.microsoft.com/office/powerpoint/2010/main" val="206909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6DBCEC-42BD-49EA-9B0B-E1BAE023FDA9}"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DBCEC-42BD-49EA-9B0B-E1BAE023FDA9}"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DBCEC-42BD-49EA-9B0B-E1BAE023FDA9}"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93589003-28C2-413A-B1A3-082942A228E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DBCEC-42BD-49EA-9B0B-E1BAE023FDA9}"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6DBCEC-42BD-49EA-9B0B-E1BAE023FDA9}"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6DBCEC-42BD-49EA-9B0B-E1BAE023FDA9}"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6DBCEC-42BD-49EA-9B0B-E1BAE023FDA9}"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6DBCEC-42BD-49EA-9B0B-E1BAE023FDA9}"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DBCEC-42BD-49EA-9B0B-E1BAE023FDA9}"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6DBCEC-42BD-49EA-9B0B-E1BAE023FDA9}"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6DBCEC-42BD-49EA-9B0B-E1BAE023FDA9}"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93113E-F18C-43B7-8629-742154B476F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DBCEC-42BD-49EA-9B0B-E1BAE023FDA9}" type="datetimeFigureOut">
              <a:rPr lang="en-US" smtClean="0"/>
              <a:t>1/10/2018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3113E-F18C-43B7-8629-742154B476F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png"/><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6.png"/><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Objective structured picture examination{OSPE} practice sessions 3</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Dr Babatola A.O</a:t>
            </a:r>
          </a:p>
          <a:p>
            <a:r>
              <a:rPr lang="en-US" dirty="0" smtClean="0"/>
              <a:t>Department of </a:t>
            </a:r>
            <a:r>
              <a:rPr lang="en-US" dirty="0" err="1" smtClean="0"/>
              <a:t>Paediatrics</a:t>
            </a:r>
            <a:endParaRPr lang="en-US" dirty="0" smtClean="0"/>
          </a:p>
          <a:p>
            <a:r>
              <a:rPr lang="en-US" dirty="0" err="1" smtClean="0"/>
              <a:t>Afe</a:t>
            </a:r>
            <a:r>
              <a:rPr lang="en-US" dirty="0" smtClean="0"/>
              <a:t> </a:t>
            </a:r>
            <a:r>
              <a:rPr lang="en-US" dirty="0" err="1" smtClean="0"/>
              <a:t>Babalola</a:t>
            </a:r>
            <a:r>
              <a:rPr lang="en-US" dirty="0" smtClean="0"/>
              <a:t> University{ABUAD} Ado-</a:t>
            </a:r>
            <a:r>
              <a:rPr lang="en-US" dirty="0" err="1" smtClean="0"/>
              <a:t>Ekiti</a:t>
            </a:r>
            <a:endParaRPr lang="en-US" dirty="0"/>
          </a:p>
        </p:txBody>
      </p:sp>
    </p:spTree>
    <p:extLst>
      <p:ext uri="{BB962C8B-B14F-4D97-AF65-F5344CB8AC3E}">
        <p14:creationId xmlns:p14="http://schemas.microsoft.com/office/powerpoint/2010/main" val="2335324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762000" y="571500"/>
          <a:ext cx="7621588" cy="5715000"/>
        </p:xfrm>
        <a:graphic>
          <a:graphicData uri="http://schemas.openxmlformats.org/presentationml/2006/ole">
            <mc:AlternateContent xmlns:mc="http://schemas.openxmlformats.org/markup-compatibility/2006">
              <mc:Choice xmlns:v="urn:schemas-microsoft-com:vml" Requires="v">
                <p:oleObj spid="_x0000_s2054" name="Photo Editor Photo" r:id="rId4" imgW="7621064" imgH="5714286" progId="">
                  <p:embed/>
                </p:oleObj>
              </mc:Choice>
              <mc:Fallback>
                <p:oleObj name="Photo Editor Photo" r:id="rId4" imgW="7621064" imgH="5714286"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571500"/>
                        <a:ext cx="762158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Text Box 3"/>
          <p:cNvSpPr txBox="1">
            <a:spLocks noChangeArrowheads="1"/>
          </p:cNvSpPr>
          <p:nvPr/>
        </p:nvSpPr>
        <p:spPr bwMode="auto">
          <a:xfrm>
            <a:off x="7162800" y="5334000"/>
            <a:ext cx="838200" cy="641350"/>
          </a:xfrm>
          <a:prstGeom prst="rect">
            <a:avLst/>
          </a:prstGeom>
          <a:solidFill>
            <a:srgbClr val="6600FF"/>
          </a:solidFill>
          <a:ln w="9525">
            <a:noFill/>
            <a:miter lim="800000"/>
            <a:headEnd/>
            <a:tailEnd/>
          </a:ln>
        </p:spPr>
        <p:txBody>
          <a:bodyPr>
            <a:spAutoFit/>
          </a:bodyPr>
          <a:lstStyle/>
          <a:p>
            <a:pPr algn="ctr">
              <a:spcBef>
                <a:spcPct val="50000"/>
              </a:spcBef>
            </a:pPr>
            <a:r>
              <a:rPr lang="en-US" sz="3600"/>
              <a:t>2</a:t>
            </a:r>
            <a:endParaRPr lang="en-GB" sz="3600"/>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child above has a BCG scar</a:t>
            </a:r>
            <a:endParaRPr lang="en-US" dirty="0"/>
          </a:p>
        </p:txBody>
      </p:sp>
      <p:sp>
        <p:nvSpPr>
          <p:cNvPr id="3" name="Content Placeholder 2"/>
          <p:cNvSpPr>
            <a:spLocks noGrp="1"/>
          </p:cNvSpPr>
          <p:nvPr>
            <p:ph idx="1"/>
          </p:nvPr>
        </p:nvSpPr>
        <p:spPr/>
        <p:txBody>
          <a:bodyPr>
            <a:normAutofit lnSpcReduction="10000"/>
          </a:bodyPr>
          <a:lstStyle/>
          <a:p>
            <a:r>
              <a:rPr lang="en-US" dirty="0" smtClean="0"/>
              <a:t>A] This vaccine is usually given at </a:t>
            </a:r>
            <a:r>
              <a:rPr lang="en-US" dirty="0" smtClean="0"/>
              <a:t>birth   T</a:t>
            </a:r>
            <a:endParaRPr lang="en-US" dirty="0" smtClean="0"/>
          </a:p>
          <a:p>
            <a:r>
              <a:rPr lang="en-US" dirty="0" smtClean="0"/>
              <a:t>B] The administration of this vaccine can be complicated by axillary </a:t>
            </a:r>
            <a:r>
              <a:rPr lang="en-US" dirty="0" smtClean="0"/>
              <a:t>adenitis   T</a:t>
            </a:r>
            <a:endParaRPr lang="en-US" dirty="0" smtClean="0"/>
          </a:p>
          <a:p>
            <a:r>
              <a:rPr lang="en-US" dirty="0" smtClean="0"/>
              <a:t>C] This vaccine is a live vaccine and therefore contraindicated in patients with severe </a:t>
            </a:r>
            <a:r>
              <a:rPr lang="en-US" dirty="0" smtClean="0"/>
              <a:t>immunosuppression   T</a:t>
            </a:r>
            <a:endParaRPr lang="en-US" dirty="0" smtClean="0"/>
          </a:p>
          <a:p>
            <a:r>
              <a:rPr lang="en-US" dirty="0" smtClean="0"/>
              <a:t>D]This vaccine offer absolute protection against </a:t>
            </a:r>
            <a:r>
              <a:rPr lang="en-US" dirty="0" smtClean="0"/>
              <a:t>tuberculosis   F</a:t>
            </a:r>
            <a:endParaRPr lang="en-US" dirty="0" smtClean="0"/>
          </a:p>
          <a:p>
            <a:r>
              <a:rPr lang="en-US" dirty="0" smtClean="0"/>
              <a:t>E] All the above are </a:t>
            </a:r>
            <a:r>
              <a:rPr lang="en-US" dirty="0" smtClean="0"/>
              <a:t>correct    F</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4" descr="SKIN0001"/>
          <p:cNvPicPr>
            <a:picLocks noChangeAspect="1" noChangeArrowheads="1"/>
          </p:cNvPicPr>
          <p:nvPr/>
        </p:nvPicPr>
        <p:blipFill>
          <a:blip r:embed="rId2" cstate="print"/>
          <a:srcRect/>
          <a:stretch>
            <a:fillRect/>
          </a:stretch>
        </p:blipFill>
        <p:spPr bwMode="auto">
          <a:xfrm>
            <a:off x="1524000" y="1066800"/>
            <a:ext cx="6172200" cy="5029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above patient suffered burns to the </a:t>
            </a:r>
            <a:r>
              <a:rPr lang="en-US" dirty="0" err="1" smtClean="0"/>
              <a:t>gluteal</a:t>
            </a:r>
            <a:r>
              <a:rPr lang="en-US" dirty="0" smtClean="0"/>
              <a:t> region as shown above</a:t>
            </a:r>
            <a:endParaRPr lang="en-US" dirty="0"/>
          </a:p>
        </p:txBody>
      </p:sp>
      <p:sp>
        <p:nvSpPr>
          <p:cNvPr id="3" name="Content Placeholder 2"/>
          <p:cNvSpPr>
            <a:spLocks noGrp="1"/>
          </p:cNvSpPr>
          <p:nvPr>
            <p:ph idx="1"/>
          </p:nvPr>
        </p:nvSpPr>
        <p:spPr/>
        <p:txBody>
          <a:bodyPr/>
          <a:lstStyle/>
          <a:p>
            <a:r>
              <a:rPr lang="en-US" dirty="0" smtClean="0"/>
              <a:t>A] Patient should be admitted to the </a:t>
            </a:r>
            <a:r>
              <a:rPr lang="en-US" dirty="0" smtClean="0"/>
              <a:t>hospital   T</a:t>
            </a:r>
            <a:endParaRPr lang="en-US" dirty="0" smtClean="0"/>
          </a:p>
          <a:p>
            <a:r>
              <a:rPr lang="en-US" dirty="0" smtClean="0"/>
              <a:t>B] Analgesics are not needed in the management of this </a:t>
            </a:r>
            <a:r>
              <a:rPr lang="en-US" dirty="0" smtClean="0"/>
              <a:t>patient    F</a:t>
            </a:r>
            <a:endParaRPr lang="en-US" dirty="0" smtClean="0"/>
          </a:p>
          <a:p>
            <a:r>
              <a:rPr lang="en-US" dirty="0" smtClean="0"/>
              <a:t>C]This is probably a case of child </a:t>
            </a:r>
            <a:r>
              <a:rPr lang="en-US" dirty="0" smtClean="0"/>
              <a:t>abuse    T</a:t>
            </a:r>
            <a:endParaRPr lang="en-US" dirty="0" smtClean="0"/>
          </a:p>
          <a:p>
            <a:r>
              <a:rPr lang="en-US" dirty="0"/>
              <a:t>D</a:t>
            </a:r>
            <a:r>
              <a:rPr lang="en-US" dirty="0" smtClean="0"/>
              <a:t>] wound care is part of the management of this </a:t>
            </a:r>
            <a:r>
              <a:rPr lang="en-US" dirty="0" smtClean="0"/>
              <a:t>patient    T</a:t>
            </a:r>
            <a:endParaRPr lang="en-US" dirty="0" smtClean="0"/>
          </a:p>
          <a:p>
            <a:r>
              <a:rPr lang="en-US" dirty="0" smtClean="0"/>
              <a:t>E] None of the above is </a:t>
            </a:r>
            <a:r>
              <a:rPr lang="en-US" dirty="0" smtClean="0"/>
              <a:t>correct     F</a:t>
            </a:r>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cstate="print"/>
          <a:srcRect/>
          <a:stretch>
            <a:fillRect/>
          </a:stretch>
        </p:blipFill>
        <p:spPr>
          <a:xfrm>
            <a:off x="609600" y="1752600"/>
            <a:ext cx="8229600" cy="4525963"/>
          </a:xfrm>
          <a:prstGeom prst="rect">
            <a:avLst/>
          </a:prstGeom>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patient above has </a:t>
            </a:r>
            <a:r>
              <a:rPr lang="en-US" dirty="0" err="1" smtClean="0"/>
              <a:t>generalised</a:t>
            </a:r>
            <a:r>
              <a:rPr lang="en-US" dirty="0" smtClean="0"/>
              <a:t> </a:t>
            </a:r>
            <a:r>
              <a:rPr lang="en-US" dirty="0" err="1" smtClean="0"/>
              <a:t>anasarca</a:t>
            </a:r>
            <a:r>
              <a:rPr lang="en-US" dirty="0" smtClean="0"/>
              <a:t> with a provisional diagnosis of </a:t>
            </a:r>
            <a:r>
              <a:rPr lang="en-US" dirty="0" err="1" smtClean="0"/>
              <a:t>nephrotic</a:t>
            </a:r>
            <a:r>
              <a:rPr lang="en-US" dirty="0" smtClean="0"/>
              <a:t> syndrome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There is associated massive proteinuria of &gt; </a:t>
            </a:r>
            <a:r>
              <a:rPr lang="en-US" dirty="0" smtClean="0"/>
              <a:t>40mg/m2/</a:t>
            </a:r>
            <a:r>
              <a:rPr lang="en-US" dirty="0" err="1" smtClean="0"/>
              <a:t>hr</a:t>
            </a:r>
            <a:r>
              <a:rPr lang="en-US" dirty="0" smtClean="0"/>
              <a:t>   T</a:t>
            </a:r>
            <a:endParaRPr lang="en-US" dirty="0" smtClean="0"/>
          </a:p>
          <a:p>
            <a:r>
              <a:rPr lang="en-US" dirty="0" smtClean="0"/>
              <a:t>B] There is associated serum hypoalbuminemia &lt; </a:t>
            </a:r>
            <a:r>
              <a:rPr lang="en-US" dirty="0" smtClean="0"/>
              <a:t>2.5g/dl    T</a:t>
            </a:r>
            <a:endParaRPr lang="en-US" dirty="0" smtClean="0"/>
          </a:p>
          <a:p>
            <a:r>
              <a:rPr lang="en-US" dirty="0" smtClean="0"/>
              <a:t>C] urinalysis is a very important </a:t>
            </a:r>
            <a:r>
              <a:rPr lang="en-US" dirty="0" smtClean="0"/>
              <a:t>investigation    T</a:t>
            </a:r>
            <a:endParaRPr lang="en-US" dirty="0" smtClean="0"/>
          </a:p>
          <a:p>
            <a:r>
              <a:rPr lang="en-US" dirty="0" smtClean="0"/>
              <a:t>D] steroid is not useful in the management of the </a:t>
            </a:r>
            <a:r>
              <a:rPr lang="en-US" dirty="0" smtClean="0"/>
              <a:t>patient    F</a:t>
            </a:r>
            <a:endParaRPr lang="en-US" dirty="0" smtClean="0"/>
          </a:p>
          <a:p>
            <a:r>
              <a:rPr lang="en-US" dirty="0" smtClean="0"/>
              <a:t>E] There may be associated difficulty with </a:t>
            </a:r>
            <a:r>
              <a:rPr lang="en-US" dirty="0" smtClean="0"/>
              <a:t>breathing    T</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endParaRPr lang="en-US"/>
          </a:p>
        </p:txBody>
      </p:sp>
      <p:sp>
        <p:nvSpPr>
          <p:cNvPr id="5123" name="Rectangle 3"/>
          <p:cNvSpPr>
            <a:spLocks noGrp="1" noChangeArrowheads="1"/>
          </p:cNvSpPr>
          <p:nvPr>
            <p:ph type="body" idx="1"/>
          </p:nvPr>
        </p:nvSpPr>
        <p:spPr/>
        <p:txBody>
          <a:bodyPr/>
          <a:lstStyle/>
          <a:p>
            <a:endParaRPr lang="en-US"/>
          </a:p>
        </p:txBody>
      </p:sp>
      <p:pic>
        <p:nvPicPr>
          <p:cNvPr id="5124" name="Picture 4"/>
          <p:cNvPicPr>
            <a:picLocks noChangeAspect="1" noChangeArrowheads="1"/>
          </p:cNvPicPr>
          <p:nvPr/>
        </p:nvPicPr>
        <p:blipFill>
          <a:blip r:embed="rId2" cstate="print"/>
          <a:srcRect/>
          <a:stretch>
            <a:fillRect/>
          </a:stretch>
        </p:blipFill>
        <p:spPr bwMode="auto">
          <a:xfrm>
            <a:off x="-2268538" y="-1900238"/>
            <a:ext cx="12041188" cy="9794876"/>
          </a:xfrm>
          <a:prstGeom prst="rect">
            <a:avLst/>
          </a:prstGeom>
          <a:noFill/>
          <a:ln w="9525">
            <a:noFill/>
            <a:miter lim="800000"/>
            <a:headEnd/>
            <a:tailEnd/>
          </a:ln>
          <a:effectLst/>
        </p:spPr>
      </p:pic>
      <p:sp>
        <p:nvSpPr>
          <p:cNvPr id="5125" name="Rectangle 5"/>
          <p:cNvSpPr>
            <a:spLocks noChangeArrowheads="1"/>
          </p:cNvSpPr>
          <p:nvPr/>
        </p:nvSpPr>
        <p:spPr bwMode="auto">
          <a:xfrm>
            <a:off x="395288" y="836613"/>
            <a:ext cx="914400" cy="914400"/>
          </a:xfrm>
          <a:prstGeom prst="rect">
            <a:avLst/>
          </a:prstGeom>
          <a:solidFill>
            <a:schemeClr val="accent1"/>
          </a:solidFill>
          <a:ln w="9525">
            <a:solidFill>
              <a:schemeClr val="tx1"/>
            </a:solidFill>
            <a:miter lim="800000"/>
            <a:headEnd/>
            <a:tailEnd/>
          </a:ln>
          <a:effectLst/>
        </p:spPr>
        <p:txBody>
          <a:bodyPr wrap="none" anchor="ctr"/>
          <a:lstStyle/>
          <a:p>
            <a:pPr algn="ctr"/>
            <a:r>
              <a:rPr lang="en-GB"/>
              <a:t>4</a:t>
            </a:r>
            <a:endParaRPr lang="en-US"/>
          </a:p>
          <a:p>
            <a:pPr algn="ctr"/>
            <a:endParaRPr lang="en-US"/>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patient above has chest tube in-situ</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The condition above may be a complication of bacteria </a:t>
            </a:r>
            <a:r>
              <a:rPr lang="en-US" dirty="0" smtClean="0"/>
              <a:t>pneumonia   T</a:t>
            </a:r>
            <a:endParaRPr lang="en-US" dirty="0" smtClean="0"/>
          </a:p>
          <a:p>
            <a:r>
              <a:rPr lang="en-US" dirty="0" smtClean="0"/>
              <a:t>B] The condition may result from systemic lupus </a:t>
            </a:r>
            <a:r>
              <a:rPr lang="en-US" dirty="0" smtClean="0"/>
              <a:t>erythematosus   T</a:t>
            </a:r>
            <a:endParaRPr lang="en-US" dirty="0" smtClean="0"/>
          </a:p>
          <a:p>
            <a:r>
              <a:rPr lang="en-US" dirty="0" smtClean="0"/>
              <a:t>C] The condition may accompany </a:t>
            </a:r>
            <a:r>
              <a:rPr lang="en-US" dirty="0" smtClean="0"/>
              <a:t>tuberculosis   T</a:t>
            </a:r>
            <a:endParaRPr lang="en-US" dirty="0" smtClean="0"/>
          </a:p>
          <a:p>
            <a:r>
              <a:rPr lang="en-US" dirty="0" smtClean="0"/>
              <a:t>D] The effluent from the drain is exudate if the protein is &lt;</a:t>
            </a:r>
            <a:r>
              <a:rPr lang="en-US" dirty="0" smtClean="0"/>
              <a:t>3.0g/dl    F</a:t>
            </a:r>
            <a:endParaRPr lang="en-US" dirty="0" smtClean="0"/>
          </a:p>
          <a:p>
            <a:r>
              <a:rPr lang="en-US" dirty="0" smtClean="0"/>
              <a:t>E] prior to insertion of the chest tube, Chest x-ray may show obliteration of the </a:t>
            </a:r>
            <a:r>
              <a:rPr lang="en-US" dirty="0" err="1" smtClean="0"/>
              <a:t>costophrenic</a:t>
            </a:r>
            <a:r>
              <a:rPr lang="en-US" dirty="0" smtClean="0"/>
              <a:t> and </a:t>
            </a:r>
            <a:r>
              <a:rPr lang="en-US" dirty="0" err="1" smtClean="0"/>
              <a:t>cardiophrenic</a:t>
            </a:r>
            <a:r>
              <a:rPr lang="en-US" dirty="0" smtClean="0"/>
              <a:t> </a:t>
            </a:r>
            <a:r>
              <a:rPr lang="en-US" dirty="0" smtClean="0"/>
              <a:t>angles    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457200" y="404813"/>
            <a:ext cx="8229600" cy="6192837"/>
          </a:xfrm>
        </p:spPr>
        <p:txBody>
          <a:bodyPr/>
          <a:lstStyle/>
          <a:p>
            <a:endParaRPr lang="en-US" dirty="0"/>
          </a:p>
        </p:txBody>
      </p:sp>
      <p:pic>
        <p:nvPicPr>
          <p:cNvPr id="11268" name="Picture 4" descr="DSCF0059"/>
          <p:cNvPicPr>
            <a:picLocks noChangeAspect="1" noChangeArrowheads="1"/>
          </p:cNvPicPr>
          <p:nvPr/>
        </p:nvPicPr>
        <p:blipFill>
          <a:blip r:embed="rId2" cstate="print"/>
          <a:srcRect/>
          <a:stretch>
            <a:fillRect/>
          </a:stretch>
        </p:blipFill>
        <p:spPr bwMode="auto">
          <a:xfrm>
            <a:off x="827088" y="536575"/>
            <a:ext cx="4627562" cy="6169025"/>
          </a:xfrm>
          <a:prstGeom prst="rect">
            <a:avLst/>
          </a:prstGeom>
          <a:noFill/>
        </p:spPr>
      </p:pic>
    </p:spTree>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8 year old child has chronic hepatitis</a:t>
            </a:r>
            <a:endParaRPr lang="en-US" dirty="0"/>
          </a:p>
        </p:txBody>
      </p:sp>
      <p:sp>
        <p:nvSpPr>
          <p:cNvPr id="3" name="Content Placeholder 2"/>
          <p:cNvSpPr>
            <a:spLocks noGrp="1"/>
          </p:cNvSpPr>
          <p:nvPr>
            <p:ph idx="1"/>
          </p:nvPr>
        </p:nvSpPr>
        <p:spPr/>
        <p:txBody>
          <a:bodyPr>
            <a:normAutofit lnSpcReduction="10000"/>
          </a:bodyPr>
          <a:lstStyle/>
          <a:p>
            <a:r>
              <a:rPr lang="en-US" dirty="0" smtClean="0"/>
              <a:t>A] Probably acquired it through </a:t>
            </a:r>
            <a:r>
              <a:rPr lang="en-US" dirty="0" err="1" smtClean="0"/>
              <a:t>feaco</a:t>
            </a:r>
            <a:r>
              <a:rPr lang="en-US" dirty="0" smtClean="0"/>
              <a:t>-oral </a:t>
            </a:r>
            <a:r>
              <a:rPr lang="en-US" dirty="0" smtClean="0"/>
              <a:t>means   T</a:t>
            </a:r>
            <a:endParaRPr lang="en-US" dirty="0" smtClean="0"/>
          </a:p>
          <a:p>
            <a:r>
              <a:rPr lang="en-US" dirty="0" smtClean="0"/>
              <a:t>B] Liver cirrhosis is a late complication</a:t>
            </a:r>
            <a:r>
              <a:rPr lang="en-US" dirty="0" smtClean="0"/>
              <a:t>.    T</a:t>
            </a:r>
            <a:endParaRPr lang="en-US" dirty="0" smtClean="0"/>
          </a:p>
          <a:p>
            <a:r>
              <a:rPr lang="en-US" dirty="0" smtClean="0"/>
              <a:t>C]  There may be associated passage of clay colored </a:t>
            </a:r>
            <a:r>
              <a:rPr lang="en-US" dirty="0" smtClean="0"/>
              <a:t>stools    T</a:t>
            </a:r>
            <a:endParaRPr lang="en-US" dirty="0" smtClean="0"/>
          </a:p>
          <a:p>
            <a:r>
              <a:rPr lang="en-US" dirty="0" smtClean="0"/>
              <a:t>D] Lamivudine may have a role to play in the management of this </a:t>
            </a:r>
            <a:r>
              <a:rPr lang="en-US" dirty="0" smtClean="0"/>
              <a:t>patient     T</a:t>
            </a:r>
            <a:endParaRPr lang="en-US" dirty="0" smtClean="0"/>
          </a:p>
          <a:p>
            <a:r>
              <a:rPr lang="en-US" dirty="0" smtClean="0"/>
              <a:t>E] Patient may acquired the condition through blood </a:t>
            </a:r>
            <a:r>
              <a:rPr lang="en-US" dirty="0" smtClean="0"/>
              <a:t>transfusion    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457200" y="476250"/>
            <a:ext cx="8229600" cy="5976938"/>
          </a:xfrm>
        </p:spPr>
        <p:txBody>
          <a:bodyPr/>
          <a:lstStyle/>
          <a:p>
            <a:r>
              <a:rPr lang="en-GB" sz="3600" dirty="0"/>
              <a:t>Sugar:					nil</a:t>
            </a:r>
          </a:p>
          <a:p>
            <a:r>
              <a:rPr lang="en-GB" sz="3600" dirty="0"/>
              <a:t>Protein:				</a:t>
            </a:r>
            <a:r>
              <a:rPr lang="en-GB" sz="3600" dirty="0" smtClean="0"/>
              <a:t>  ++</a:t>
            </a:r>
            <a:endParaRPr lang="en-GB" sz="3600" dirty="0"/>
          </a:p>
          <a:p>
            <a:r>
              <a:rPr lang="en-GB" sz="3600" dirty="0"/>
              <a:t>Leucocytes:			</a:t>
            </a:r>
            <a:r>
              <a:rPr lang="en-GB" sz="3600" dirty="0" smtClean="0"/>
              <a:t>  3-4/mm</a:t>
            </a:r>
            <a:r>
              <a:rPr lang="en-GB" sz="3600" baseline="30000" dirty="0" smtClean="0"/>
              <a:t>3</a:t>
            </a:r>
            <a:endParaRPr lang="en-GB" sz="3600" baseline="30000" dirty="0"/>
          </a:p>
          <a:p>
            <a:r>
              <a:rPr lang="en-GB" sz="3600" dirty="0"/>
              <a:t>Bacteria:				-</a:t>
            </a:r>
          </a:p>
          <a:p>
            <a:r>
              <a:rPr lang="en-GB" sz="3600" dirty="0"/>
              <a:t>Nitrites:				nil</a:t>
            </a:r>
          </a:p>
          <a:p>
            <a:r>
              <a:rPr lang="en-GB" sz="3600" dirty="0"/>
              <a:t>Red blood cell casts:		++</a:t>
            </a:r>
          </a:p>
          <a:p>
            <a:r>
              <a:rPr lang="en-GB" sz="3600" dirty="0"/>
              <a:t>Culture:	No growth after 48hours</a:t>
            </a:r>
          </a:p>
          <a:p>
            <a:endParaRPr lang="en-GB" dirty="0"/>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endParaRPr lang="en-US" sz="4300" dirty="0">
              <a:latin typeface="Comic Sans MS" pitchFamily="66" charset="0"/>
            </a:endParaRPr>
          </a:p>
        </p:txBody>
      </p:sp>
      <p:pic>
        <p:nvPicPr>
          <p:cNvPr id="191491" name="Picture 3" descr="IMG0028"/>
          <p:cNvPicPr>
            <a:picLocks noGrp="1" noChangeAspect="1" noChangeArrowheads="1"/>
          </p:cNvPicPr>
          <p:nvPr>
            <p:ph type="body" idx="1"/>
          </p:nvPr>
        </p:nvPicPr>
        <p:blipFill>
          <a:blip r:embed="rId2">
            <a:lum bright="6000" contrast="18000"/>
          </a:blip>
          <a:srcRect l="1385" t="2190" r="1247" b="2757"/>
          <a:stretch>
            <a:fillRect/>
          </a:stretch>
        </p:blipFill>
        <p:spPr>
          <a:xfrm>
            <a:off x="1223963" y="1600200"/>
            <a:ext cx="6696075" cy="4525963"/>
          </a:xfrm>
          <a:noFill/>
          <a:ln w="12700">
            <a:solidFill>
              <a:schemeClr val="accent2"/>
            </a:solid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 the photo above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The national recommendation is exclusive breastfeeding for 6 </a:t>
            </a:r>
            <a:r>
              <a:rPr lang="en-US" dirty="0" smtClean="0"/>
              <a:t>months   T</a:t>
            </a:r>
            <a:endParaRPr lang="en-US" dirty="0" smtClean="0"/>
          </a:p>
          <a:p>
            <a:r>
              <a:rPr lang="en-US" dirty="0" smtClean="0"/>
              <a:t>B] Prolonged breastfeeding in HIV infected children is breastfeeding more than 2 </a:t>
            </a:r>
            <a:r>
              <a:rPr lang="en-US" dirty="0" smtClean="0"/>
              <a:t>years   F</a:t>
            </a:r>
            <a:endParaRPr lang="en-US" dirty="0" smtClean="0"/>
          </a:p>
          <a:p>
            <a:r>
              <a:rPr lang="en-US" dirty="0" smtClean="0"/>
              <a:t>C] one of the signs of proper attachment in breastfeeding is that there is more areola than below</a:t>
            </a:r>
            <a:r>
              <a:rPr lang="en-US" dirty="0" smtClean="0"/>
              <a:t>.   T</a:t>
            </a:r>
            <a:endParaRPr lang="en-US" dirty="0" smtClean="0"/>
          </a:p>
          <a:p>
            <a:r>
              <a:rPr lang="en-US" dirty="0" smtClean="0"/>
              <a:t>D] Breast feeding protects against chest infections and </a:t>
            </a:r>
            <a:r>
              <a:rPr lang="en-US" dirty="0" smtClean="0"/>
              <a:t>diarrhea    T</a:t>
            </a:r>
            <a:endParaRPr lang="en-US" dirty="0" smtClean="0"/>
          </a:p>
          <a:p>
            <a:r>
              <a:rPr lang="en-US" dirty="0" smtClean="0"/>
              <a:t>E]  Breast milk contains anti-infective </a:t>
            </a:r>
            <a:r>
              <a:rPr lang="en-US" dirty="0" smtClean="0"/>
              <a:t>agents   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Picture Placeholder 5"/>
          <p:cNvSpPr>
            <a:spLocks noGrp="1" noTextEdit="1"/>
          </p:cNvSpPr>
          <p:nvPr>
            <p:ph type="pic" idx="1"/>
          </p:nvPr>
        </p:nvSpPr>
        <p:spPr>
          <a:xfrm>
            <a:off x="1560513" y="0"/>
            <a:ext cx="7583487" cy="4568825"/>
          </a:xfrm>
        </p:spPr>
      </p:sp>
      <p:pic>
        <p:nvPicPr>
          <p:cNvPr id="1536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609600"/>
            <a:ext cx="55737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Concerning the condition depicted on the slide</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A]  Dehydration is a factor that can worsen the condition in </a:t>
            </a:r>
            <a:r>
              <a:rPr lang="en-US" dirty="0" smtClean="0"/>
              <a:t>individuals   T</a:t>
            </a:r>
            <a:endParaRPr lang="en-US" dirty="0" smtClean="0"/>
          </a:p>
          <a:p>
            <a:r>
              <a:rPr lang="en-US" dirty="0" smtClean="0"/>
              <a:t>B] Patient with the condition can have </a:t>
            </a:r>
            <a:r>
              <a:rPr lang="en-US" dirty="0" err="1" smtClean="0"/>
              <a:t>hyposthenuria</a:t>
            </a:r>
            <a:r>
              <a:rPr lang="en-US" dirty="0" smtClean="0"/>
              <a:t>   T</a:t>
            </a:r>
            <a:endParaRPr lang="en-US" dirty="0" smtClean="0"/>
          </a:p>
          <a:p>
            <a:r>
              <a:rPr lang="en-US" dirty="0" smtClean="0"/>
              <a:t>C] folic acid is one of the drugs used in the management of the </a:t>
            </a:r>
            <a:r>
              <a:rPr lang="en-US" dirty="0" smtClean="0"/>
              <a:t>condition T </a:t>
            </a:r>
            <a:endParaRPr lang="en-US" dirty="0" smtClean="0"/>
          </a:p>
          <a:p>
            <a:r>
              <a:rPr lang="en-US" dirty="0" smtClean="0"/>
              <a:t>D] This is probably a case of acute </a:t>
            </a:r>
            <a:r>
              <a:rPr lang="en-US" dirty="0" smtClean="0"/>
              <a:t>leukemia    F </a:t>
            </a:r>
            <a:endParaRPr lang="en-US" dirty="0" smtClean="0"/>
          </a:p>
          <a:p>
            <a:r>
              <a:rPr lang="en-US" dirty="0" smtClean="0"/>
              <a:t>E] Patient with the condition will benefit from bone marrow </a:t>
            </a:r>
            <a:r>
              <a:rPr lang="en-US" dirty="0" smtClean="0"/>
              <a:t>transplantation      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endParaRPr lang="en-US" smtClean="0"/>
          </a:p>
        </p:txBody>
      </p:sp>
      <p:pic>
        <p:nvPicPr>
          <p:cNvPr id="34819" name="Picture 4" descr="F:\PULMONARY FUNCTION TESTING IN CHILDREN\pulmonary-function-test-image-arizona.jpg"/>
          <p:cNvPicPr>
            <a:picLocks noGrp="1" noChangeAspect="1" noChangeArrowheads="1"/>
          </p:cNvPicPr>
          <p:nvPr>
            <p:ph idx="1"/>
          </p:nvPr>
        </p:nvPicPr>
        <p:blipFill>
          <a:blip r:embed="rId2"/>
          <a:srcRect/>
          <a:stretch>
            <a:fillRect/>
          </a:stretch>
        </p:blipFill>
        <p:spPr>
          <a:xfrm>
            <a:off x="533400" y="195263"/>
            <a:ext cx="8153400" cy="6434137"/>
          </a:xfr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Concerning the picture above</a:t>
            </a:r>
            <a:endParaRPr lang="en-US" dirty="0"/>
          </a:p>
        </p:txBody>
      </p:sp>
      <p:sp>
        <p:nvSpPr>
          <p:cNvPr id="3" name="Content Placeholder 2"/>
          <p:cNvSpPr>
            <a:spLocks noGrp="1"/>
          </p:cNvSpPr>
          <p:nvPr>
            <p:ph idx="1"/>
          </p:nvPr>
        </p:nvSpPr>
        <p:spPr/>
        <p:txBody>
          <a:bodyPr>
            <a:normAutofit lnSpcReduction="10000"/>
          </a:bodyPr>
          <a:lstStyle/>
          <a:p>
            <a:r>
              <a:rPr lang="en-US" dirty="0" smtClean="0"/>
              <a:t>A] Procedure can be used to make a diagnosis of </a:t>
            </a:r>
            <a:r>
              <a:rPr lang="en-US" dirty="0" smtClean="0"/>
              <a:t>asthma   T</a:t>
            </a:r>
            <a:endParaRPr lang="en-US" dirty="0" smtClean="0"/>
          </a:p>
          <a:p>
            <a:r>
              <a:rPr lang="en-US" dirty="0" smtClean="0"/>
              <a:t>B] Patient may have associated </a:t>
            </a:r>
            <a:r>
              <a:rPr lang="en-US" dirty="0" smtClean="0"/>
              <a:t>eosinophilia      T</a:t>
            </a:r>
            <a:endParaRPr lang="en-US" dirty="0" smtClean="0"/>
          </a:p>
          <a:p>
            <a:r>
              <a:rPr lang="en-US" dirty="0" smtClean="0"/>
              <a:t>C] Patient may present with chest </a:t>
            </a:r>
            <a:r>
              <a:rPr lang="en-US" dirty="0" smtClean="0"/>
              <a:t>tightness     T</a:t>
            </a:r>
            <a:endParaRPr lang="en-US" dirty="0" smtClean="0"/>
          </a:p>
          <a:p>
            <a:r>
              <a:rPr lang="en-US" dirty="0" smtClean="0"/>
              <a:t>D] Management of the patient is solely </a:t>
            </a:r>
            <a:r>
              <a:rPr lang="en-US" dirty="0" smtClean="0"/>
              <a:t>pharmacotherapy     F</a:t>
            </a:r>
            <a:endParaRPr lang="en-US" dirty="0" smtClean="0"/>
          </a:p>
          <a:p>
            <a:r>
              <a:rPr lang="en-US" dirty="0" smtClean="0"/>
              <a:t>E] All the above are </a:t>
            </a:r>
            <a:r>
              <a:rPr lang="en-US" dirty="0" smtClean="0"/>
              <a:t>correct      F </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p:txBody>
          <a:bodyPr/>
          <a:lstStyle/>
          <a:p>
            <a:pPr eaLnBrk="1" hangingPunct="1"/>
            <a:endParaRPr lang="en-US" sz="1800" dirty="0" smtClean="0"/>
          </a:p>
        </p:txBody>
      </p:sp>
      <p:sp>
        <p:nvSpPr>
          <p:cNvPr id="14339" name="Rectangle 5"/>
          <p:cNvSpPr>
            <a:spLocks noGrp="1" noChangeArrowheads="1"/>
          </p:cNvSpPr>
          <p:nvPr>
            <p:ph type="body" sz="half" idx="3"/>
          </p:nvPr>
        </p:nvSpPr>
        <p:spPr/>
        <p:txBody>
          <a:bodyPr/>
          <a:lstStyle/>
          <a:p>
            <a:pPr eaLnBrk="1" hangingPunct="1">
              <a:buFontTx/>
              <a:buNone/>
            </a:pPr>
            <a:endParaRPr lang="en-GB" sz="1600" smtClean="0"/>
          </a:p>
          <a:p>
            <a:pPr eaLnBrk="1" hangingPunct="1">
              <a:buFont typeface="Wingdings" pitchFamily="2" charset="2"/>
              <a:buNone/>
            </a:pPr>
            <a:r>
              <a:rPr lang="en-GB" sz="1600" b="1" u="sng" smtClean="0"/>
              <a:t>     </a:t>
            </a:r>
            <a:endParaRPr lang="en-US" sz="1600" b="1" u="sng" smtClean="0"/>
          </a:p>
        </p:txBody>
      </p:sp>
      <p:pic>
        <p:nvPicPr>
          <p:cNvPr id="14340" name="Picture 13" descr="August 2005 140"/>
          <p:cNvPicPr>
            <a:picLocks noGrp="1" noChangeAspect="1" noChangeArrowheads="1"/>
          </p:cNvPicPr>
          <p:nvPr>
            <p:ph sz="quarter" idx="1"/>
          </p:nvPr>
        </p:nvPicPr>
        <p:blipFill>
          <a:blip r:embed="rId2"/>
          <a:srcRect/>
          <a:stretch>
            <a:fillRect/>
          </a:stretch>
        </p:blipFill>
        <p:spPr>
          <a:xfrm>
            <a:off x="684213" y="1196975"/>
            <a:ext cx="3633787" cy="2663825"/>
          </a:xfrm>
          <a:noFill/>
        </p:spPr>
      </p:pic>
      <p:pic>
        <p:nvPicPr>
          <p:cNvPr id="14341" name="Picture 14" descr="August 2005 141"/>
          <p:cNvPicPr>
            <a:picLocks noGrp="1" noChangeAspect="1" noChangeArrowheads="1"/>
          </p:cNvPicPr>
          <p:nvPr>
            <p:ph sz="quarter" idx="2"/>
          </p:nvPr>
        </p:nvPicPr>
        <p:blipFill>
          <a:blip r:embed="rId3"/>
          <a:srcRect/>
          <a:stretch>
            <a:fillRect/>
          </a:stretch>
        </p:blipFill>
        <p:spPr>
          <a:xfrm>
            <a:off x="4356100" y="3716338"/>
            <a:ext cx="4392613" cy="2952750"/>
          </a:xfr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Concerning the picture above</a:t>
            </a:r>
            <a:endParaRPr lang="en-US" dirty="0"/>
          </a:p>
        </p:txBody>
      </p:sp>
      <p:sp>
        <p:nvSpPr>
          <p:cNvPr id="7" name="Content Placeholder 6"/>
          <p:cNvSpPr>
            <a:spLocks noGrp="1"/>
          </p:cNvSpPr>
          <p:nvPr>
            <p:ph idx="1"/>
          </p:nvPr>
        </p:nvSpPr>
        <p:spPr/>
        <p:txBody>
          <a:bodyPr/>
          <a:lstStyle/>
          <a:p>
            <a:r>
              <a:rPr lang="en-US" dirty="0" smtClean="0"/>
              <a:t>A] The tests demonstrates </a:t>
            </a:r>
            <a:r>
              <a:rPr lang="en-US" dirty="0" smtClean="0"/>
              <a:t>hypertonia     F</a:t>
            </a:r>
            <a:endParaRPr lang="en-US" dirty="0" smtClean="0"/>
          </a:p>
          <a:p>
            <a:r>
              <a:rPr lang="en-US" dirty="0" smtClean="0"/>
              <a:t>B]The above can be present in cerebral </a:t>
            </a:r>
            <a:r>
              <a:rPr lang="en-US" dirty="0" smtClean="0"/>
              <a:t>palsy     T</a:t>
            </a:r>
            <a:endParaRPr lang="en-US" dirty="0" smtClean="0"/>
          </a:p>
          <a:p>
            <a:r>
              <a:rPr lang="en-US" dirty="0" smtClean="0"/>
              <a:t>C] Usually demonstrated in Down </a:t>
            </a:r>
            <a:r>
              <a:rPr lang="en-US" dirty="0" smtClean="0"/>
              <a:t>syndrome     T</a:t>
            </a:r>
            <a:endParaRPr lang="en-US" dirty="0" smtClean="0"/>
          </a:p>
          <a:p>
            <a:r>
              <a:rPr lang="en-US" dirty="0" smtClean="0"/>
              <a:t>D] could be demonstrated in spinal muscular </a:t>
            </a:r>
            <a:r>
              <a:rPr lang="en-US" dirty="0" smtClean="0"/>
              <a:t>atrophy    T</a:t>
            </a:r>
            <a:endParaRPr lang="en-US" dirty="0" smtClean="0"/>
          </a:p>
          <a:p>
            <a:r>
              <a:rPr lang="en-US" dirty="0" smtClean="0"/>
              <a:t>E] muscle biopsy may be </a:t>
            </a:r>
            <a:r>
              <a:rPr lang="en-US" dirty="0" smtClean="0"/>
              <a:t>indicated    T</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endParaRPr lang="en-US" smtClean="0"/>
          </a:p>
        </p:txBody>
      </p:sp>
      <p:pic>
        <p:nvPicPr>
          <p:cNvPr id="13315" name="Picture 5" descr="CP 3"/>
          <p:cNvPicPr>
            <a:picLocks noGrp="1" noChangeAspect="1" noChangeArrowheads="1"/>
          </p:cNvPicPr>
          <p:nvPr>
            <p:ph sz="half" idx="1"/>
          </p:nvPr>
        </p:nvPicPr>
        <p:blipFill>
          <a:blip r:embed="rId2"/>
          <a:srcRect/>
          <a:stretch>
            <a:fillRect/>
          </a:stretch>
        </p:blipFill>
        <p:spPr>
          <a:xfrm>
            <a:off x="925513" y="1714500"/>
            <a:ext cx="2770187" cy="3836988"/>
          </a:xfrm>
          <a:noFill/>
        </p:spPr>
      </p:pic>
      <p:pic>
        <p:nvPicPr>
          <p:cNvPr id="13316" name="Picture 6" descr="CP 8"/>
          <p:cNvPicPr>
            <a:picLocks noGrp="1" noChangeAspect="1" noChangeArrowheads="1"/>
          </p:cNvPicPr>
          <p:nvPr>
            <p:ph sz="half" idx="2"/>
          </p:nvPr>
        </p:nvPicPr>
        <p:blipFill>
          <a:blip r:embed="rId3"/>
          <a:srcRect/>
          <a:stretch>
            <a:fillRect/>
          </a:stretch>
        </p:blipFill>
        <p:spPr>
          <a:xfrm>
            <a:off x="4557713" y="2143125"/>
            <a:ext cx="4206875" cy="3429000"/>
          </a:xfrm>
          <a:noFill/>
        </p:spPr>
      </p:pic>
      <p:sp>
        <p:nvSpPr>
          <p:cNvPr id="13317" name="Date Placeholder 6"/>
          <p:cNvSpPr>
            <a:spLocks noGrp="1"/>
          </p:cNvSpPr>
          <p:nvPr>
            <p:ph type="dt" sz="quarter" idx="10"/>
          </p:nvPr>
        </p:nvSpPr>
        <p:spPr>
          <a:noFill/>
        </p:spPr>
        <p:txBody>
          <a:bodyPr/>
          <a:lstStyle/>
          <a:p>
            <a:fld id="{86829DAC-A8CB-4CBD-9F09-A7ECFADDD74C}" type="datetime1">
              <a:rPr lang="en-US" smtClean="0">
                <a:latin typeface="Arial" pitchFamily="34" charset="0"/>
              </a:rPr>
              <a:pPr/>
              <a:t>1/10/2018</a:t>
            </a:fld>
            <a:endParaRPr lang="en-US" smtClean="0">
              <a:latin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children in the above picture  have cerebral palsy</a:t>
            </a:r>
            <a:endParaRPr lang="en-US" dirty="0"/>
          </a:p>
        </p:txBody>
      </p:sp>
      <p:sp>
        <p:nvSpPr>
          <p:cNvPr id="6" name="Content Placeholder 5"/>
          <p:cNvSpPr>
            <a:spLocks noGrp="1"/>
          </p:cNvSpPr>
          <p:nvPr>
            <p:ph idx="1"/>
          </p:nvPr>
        </p:nvSpPr>
        <p:spPr/>
        <p:txBody>
          <a:bodyPr>
            <a:normAutofit fontScale="92500" lnSpcReduction="20000"/>
          </a:bodyPr>
          <a:lstStyle/>
          <a:p>
            <a:r>
              <a:rPr lang="en-US" dirty="0" smtClean="0"/>
              <a:t>A] </a:t>
            </a:r>
            <a:r>
              <a:rPr lang="en-GB" dirty="0"/>
              <a:t>M</a:t>
            </a:r>
            <a:r>
              <a:rPr lang="en-GB" dirty="0" smtClean="0"/>
              <a:t>ost preterm infants with cerebral palsy have spastic </a:t>
            </a:r>
            <a:r>
              <a:rPr lang="en-GB" dirty="0" err="1" smtClean="0"/>
              <a:t>diplegia</a:t>
            </a:r>
            <a:r>
              <a:rPr lang="en-GB" dirty="0" smtClean="0"/>
              <a:t>     T</a:t>
            </a:r>
            <a:endParaRPr lang="en-GB" dirty="0" smtClean="0"/>
          </a:p>
          <a:p>
            <a:r>
              <a:rPr lang="en-GB" dirty="0" smtClean="0"/>
              <a:t>B] There may be associated swallowing difficulties and drooling</a:t>
            </a:r>
            <a:r>
              <a:rPr lang="en-GB" dirty="0" smtClean="0"/>
              <a:t>.     T</a:t>
            </a:r>
            <a:endParaRPr lang="en-GB" dirty="0" smtClean="0"/>
          </a:p>
          <a:p>
            <a:r>
              <a:rPr lang="en-GB" dirty="0" smtClean="0"/>
              <a:t>C] Most preterm infants with cerebral palsy have </a:t>
            </a:r>
            <a:r>
              <a:rPr lang="en-GB" dirty="0" err="1" smtClean="0"/>
              <a:t>dyskinetic</a:t>
            </a:r>
            <a:r>
              <a:rPr lang="en-GB" dirty="0" smtClean="0"/>
              <a:t> </a:t>
            </a:r>
            <a:r>
              <a:rPr lang="en-GB" dirty="0" smtClean="0"/>
              <a:t>type     F</a:t>
            </a:r>
            <a:endParaRPr lang="en-GB" dirty="0" smtClean="0"/>
          </a:p>
          <a:p>
            <a:r>
              <a:rPr lang="en-GB" dirty="0" smtClean="0"/>
              <a:t>D] hearing assessment is not important in the </a:t>
            </a:r>
            <a:r>
              <a:rPr lang="en-GB" dirty="0" smtClean="0"/>
              <a:t>management   F </a:t>
            </a:r>
            <a:endParaRPr lang="en-GB" dirty="0" smtClean="0"/>
          </a:p>
          <a:p>
            <a:r>
              <a:rPr lang="en-GB" dirty="0" smtClean="0"/>
              <a:t>E]  Hand preference in the 1</a:t>
            </a:r>
            <a:r>
              <a:rPr lang="en-GB" baseline="30000" dirty="0" smtClean="0"/>
              <a:t>st</a:t>
            </a:r>
            <a:r>
              <a:rPr lang="en-GB" dirty="0" smtClean="0"/>
              <a:t> year of life is an early pointer to cerebral </a:t>
            </a:r>
            <a:r>
              <a:rPr lang="en-GB" dirty="0" smtClean="0"/>
              <a:t>palsy    T</a:t>
            </a:r>
            <a:endParaRPr lang="en-GB"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result above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The patient most likely has acute </a:t>
            </a:r>
            <a:r>
              <a:rPr lang="en-US" dirty="0" smtClean="0"/>
              <a:t>glomerulonephritis     T</a:t>
            </a:r>
            <a:endParaRPr lang="en-US" dirty="0" smtClean="0"/>
          </a:p>
          <a:p>
            <a:r>
              <a:rPr lang="en-US" dirty="0" smtClean="0"/>
              <a:t>B] The patient most likely has nephrotic </a:t>
            </a:r>
            <a:r>
              <a:rPr lang="en-US" dirty="0" smtClean="0"/>
              <a:t>syndrome    F</a:t>
            </a:r>
            <a:endParaRPr lang="en-US" dirty="0" smtClean="0"/>
          </a:p>
          <a:p>
            <a:r>
              <a:rPr lang="en-US" dirty="0" smtClean="0"/>
              <a:t>C] The patient most likely has urinary tract </a:t>
            </a:r>
            <a:r>
              <a:rPr lang="en-US" dirty="0" smtClean="0"/>
              <a:t>infection    F</a:t>
            </a:r>
            <a:endParaRPr lang="en-US" dirty="0" smtClean="0"/>
          </a:p>
          <a:p>
            <a:r>
              <a:rPr lang="en-US" dirty="0" smtClean="0"/>
              <a:t>D] The patient with the result will benefit from </a:t>
            </a:r>
            <a:r>
              <a:rPr lang="en-US" dirty="0" smtClean="0"/>
              <a:t>furosemide    T</a:t>
            </a:r>
            <a:endParaRPr lang="en-US" dirty="0" smtClean="0"/>
          </a:p>
          <a:p>
            <a:r>
              <a:rPr lang="en-US" dirty="0" smtClean="0"/>
              <a:t>E} The patient with the result may have a history of skin rash prior to the onset of present symptoms</a:t>
            </a:r>
            <a:r>
              <a:rPr lang="en-US" dirty="0" smtClean="0"/>
              <a:t>.    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Picture 014"/>
          <p:cNvPicPr>
            <a:picLocks noChangeAspect="1" noChangeArrowheads="1"/>
          </p:cNvPicPr>
          <p:nvPr/>
        </p:nvPicPr>
        <p:blipFill>
          <a:blip r:embed="rId2" cstate="print"/>
          <a:srcRect/>
          <a:stretch>
            <a:fillRect/>
          </a:stretch>
        </p:blipFill>
        <p:spPr bwMode="auto">
          <a:xfrm>
            <a:off x="558800" y="838200"/>
            <a:ext cx="8128000" cy="5791200"/>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Concerning the picture </a:t>
            </a:r>
            <a:r>
              <a:rPr lang="en-US" dirty="0" smtClean="0"/>
              <a:t>above   PROPTOSIS</a:t>
            </a:r>
            <a:endParaRPr lang="en-US" dirty="0"/>
          </a:p>
        </p:txBody>
      </p:sp>
      <p:sp>
        <p:nvSpPr>
          <p:cNvPr id="3" name="Content Placeholder 2"/>
          <p:cNvSpPr>
            <a:spLocks noGrp="1"/>
          </p:cNvSpPr>
          <p:nvPr>
            <p:ph idx="1"/>
          </p:nvPr>
        </p:nvSpPr>
        <p:spPr/>
        <p:txBody>
          <a:bodyPr>
            <a:normAutofit lnSpcReduction="10000"/>
          </a:bodyPr>
          <a:lstStyle/>
          <a:p>
            <a:r>
              <a:rPr lang="en-US" dirty="0" smtClean="0"/>
              <a:t>A] Graves disease is a differential </a:t>
            </a:r>
            <a:r>
              <a:rPr lang="en-US" dirty="0" smtClean="0"/>
              <a:t>diagnosis     T</a:t>
            </a:r>
            <a:endParaRPr lang="en-US" dirty="0" smtClean="0"/>
          </a:p>
          <a:p>
            <a:r>
              <a:rPr lang="en-US" dirty="0" smtClean="0"/>
              <a:t>B] surgery may  be </a:t>
            </a:r>
            <a:r>
              <a:rPr lang="en-US" dirty="0" smtClean="0"/>
              <a:t>indicated    T</a:t>
            </a:r>
            <a:endParaRPr lang="en-US" dirty="0" smtClean="0"/>
          </a:p>
          <a:p>
            <a:r>
              <a:rPr lang="en-US" dirty="0" smtClean="0"/>
              <a:t>C] beta adrenergic blocking agents may be </a:t>
            </a:r>
            <a:r>
              <a:rPr lang="en-US" dirty="0" smtClean="0"/>
              <a:t>indicated      T</a:t>
            </a:r>
            <a:endParaRPr lang="en-US" dirty="0" smtClean="0"/>
          </a:p>
          <a:p>
            <a:r>
              <a:rPr lang="en-US" dirty="0" smtClean="0"/>
              <a:t>D] cavernous sinus thrombosis is a differential </a:t>
            </a:r>
            <a:r>
              <a:rPr lang="en-US" dirty="0" smtClean="0"/>
              <a:t>diagnosis      T</a:t>
            </a:r>
            <a:endParaRPr lang="en-US" dirty="0" smtClean="0"/>
          </a:p>
          <a:p>
            <a:r>
              <a:rPr lang="en-US" dirty="0" smtClean="0"/>
              <a:t>E] magnetic resonance imaging may be </a:t>
            </a:r>
            <a:r>
              <a:rPr lang="en-US" dirty="0" smtClean="0"/>
              <a:t>required      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381000" y="381000"/>
          <a:ext cx="8153400" cy="6115050"/>
        </p:xfrm>
        <a:graphic>
          <a:graphicData uri="http://schemas.openxmlformats.org/presentationml/2006/ole">
            <mc:AlternateContent xmlns:mc="http://schemas.openxmlformats.org/markup-compatibility/2006">
              <mc:Choice xmlns:v="urn:schemas-microsoft-com:vml" Requires="v">
                <p:oleObj spid="_x0000_s3078" name="Photo Editor Photo" r:id="rId4" imgW="6095238" imgH="4571429" progId="">
                  <p:embed/>
                </p:oleObj>
              </mc:Choice>
              <mc:Fallback>
                <p:oleObj name="Photo Editor Photo" r:id="rId4" imgW="6095238" imgH="45714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1000"/>
                        <a:ext cx="8153400" cy="6115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Text Box 3"/>
          <p:cNvSpPr txBox="1">
            <a:spLocks noChangeArrowheads="1"/>
          </p:cNvSpPr>
          <p:nvPr/>
        </p:nvSpPr>
        <p:spPr bwMode="auto">
          <a:xfrm>
            <a:off x="7467600" y="5257800"/>
            <a:ext cx="1066800" cy="701675"/>
          </a:xfrm>
          <a:prstGeom prst="rect">
            <a:avLst/>
          </a:prstGeom>
          <a:solidFill>
            <a:srgbClr val="FFFF00"/>
          </a:solidFill>
          <a:ln w="9525">
            <a:noFill/>
            <a:miter lim="800000"/>
            <a:headEnd/>
            <a:tailEnd/>
          </a:ln>
        </p:spPr>
        <p:txBody>
          <a:bodyPr>
            <a:spAutoFit/>
          </a:bodyPr>
          <a:lstStyle/>
          <a:p>
            <a:pPr algn="ctr">
              <a:spcBef>
                <a:spcPct val="50000"/>
              </a:spcBef>
            </a:pPr>
            <a:r>
              <a:rPr lang="en-US" sz="4000"/>
              <a:t>10</a:t>
            </a:r>
            <a:endParaRPr lang="en-GB" sz="4000"/>
          </a:p>
        </p:txBody>
      </p:sp>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above child developed necrosis of the scalp following administration of the below intravenously</a:t>
            </a:r>
            <a:endParaRPr lang="en-US" dirty="0"/>
          </a:p>
        </p:txBody>
      </p:sp>
      <p:sp>
        <p:nvSpPr>
          <p:cNvPr id="3" name="Content Placeholder 2"/>
          <p:cNvSpPr>
            <a:spLocks noGrp="1"/>
          </p:cNvSpPr>
          <p:nvPr>
            <p:ph idx="1"/>
          </p:nvPr>
        </p:nvSpPr>
        <p:spPr/>
        <p:txBody>
          <a:bodyPr/>
          <a:lstStyle/>
          <a:p>
            <a:r>
              <a:rPr lang="en-US" dirty="0" smtClean="0"/>
              <a:t>A] intravenous fluid 4.3% Dextrose/0.18 </a:t>
            </a:r>
            <a:r>
              <a:rPr lang="en-US" dirty="0" smtClean="0"/>
              <a:t>saline   F</a:t>
            </a:r>
            <a:endParaRPr lang="en-US" dirty="0" smtClean="0"/>
          </a:p>
          <a:p>
            <a:r>
              <a:rPr lang="en-US" dirty="0" smtClean="0"/>
              <a:t>B] calcium gluconate </a:t>
            </a:r>
            <a:r>
              <a:rPr lang="en-US" dirty="0" smtClean="0"/>
              <a:t>injection   T</a:t>
            </a:r>
            <a:endParaRPr lang="en-US" dirty="0" smtClean="0"/>
          </a:p>
          <a:p>
            <a:r>
              <a:rPr lang="en-US" dirty="0" smtClean="0"/>
              <a:t>C] cyclophosphamide </a:t>
            </a:r>
            <a:r>
              <a:rPr lang="en-US" dirty="0" smtClean="0"/>
              <a:t>injection    T</a:t>
            </a:r>
            <a:endParaRPr lang="en-US" dirty="0" smtClean="0"/>
          </a:p>
          <a:p>
            <a:r>
              <a:rPr lang="en-US" dirty="0" smtClean="0"/>
              <a:t>D] phenytoin </a:t>
            </a:r>
            <a:r>
              <a:rPr lang="en-US" dirty="0" smtClean="0"/>
              <a:t>injection    T</a:t>
            </a:r>
            <a:endParaRPr lang="en-US" dirty="0" smtClean="0"/>
          </a:p>
          <a:p>
            <a:r>
              <a:rPr lang="en-US" dirty="0" smtClean="0"/>
              <a:t>E] 50% dextrose </a:t>
            </a:r>
            <a:r>
              <a:rPr lang="en-US" dirty="0" smtClean="0"/>
              <a:t>water     T</a:t>
            </a:r>
            <a:endParaRPr lang="en-US" dirty="0" smtClean="0"/>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endParaRPr lang="en-US"/>
          </a:p>
        </p:txBody>
      </p:sp>
      <p:sp>
        <p:nvSpPr>
          <p:cNvPr id="43011" name="Rectangle 3"/>
          <p:cNvSpPr>
            <a:spLocks noGrp="1" noChangeArrowheads="1"/>
          </p:cNvSpPr>
          <p:nvPr>
            <p:ph type="body" idx="1"/>
          </p:nvPr>
        </p:nvSpPr>
        <p:spPr/>
        <p:txBody>
          <a:bodyPr/>
          <a:lstStyle/>
          <a:p>
            <a:endParaRPr lang="en-US"/>
          </a:p>
        </p:txBody>
      </p:sp>
      <p:pic>
        <p:nvPicPr>
          <p:cNvPr id="43012" name="Picture 4" descr="practpics 002"/>
          <p:cNvPicPr>
            <a:picLocks noChangeAspect="1" noChangeArrowheads="1"/>
          </p:cNvPicPr>
          <p:nvPr/>
        </p:nvPicPr>
        <p:blipFill>
          <a:blip r:embed="rId2" cstate="print"/>
          <a:srcRect/>
          <a:stretch>
            <a:fillRect/>
          </a:stretch>
        </p:blipFill>
        <p:spPr bwMode="auto">
          <a:xfrm>
            <a:off x="0" y="1371600"/>
            <a:ext cx="9144000" cy="5486400"/>
          </a:xfrm>
          <a:prstGeom prst="rect">
            <a:avLst/>
          </a:prstGeom>
          <a:noFill/>
        </p:spPr>
      </p:pic>
    </p:spTree>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Concerning the picture </a:t>
            </a:r>
            <a:r>
              <a:rPr lang="en-US" dirty="0" smtClean="0"/>
              <a:t>above SPINAL BIFIDA</a:t>
            </a:r>
            <a:endParaRPr lang="en-US" dirty="0"/>
          </a:p>
        </p:txBody>
      </p:sp>
      <p:sp>
        <p:nvSpPr>
          <p:cNvPr id="3" name="Content Placeholder 2"/>
          <p:cNvSpPr>
            <a:spLocks noGrp="1"/>
          </p:cNvSpPr>
          <p:nvPr>
            <p:ph idx="1"/>
          </p:nvPr>
        </p:nvSpPr>
        <p:spPr/>
        <p:txBody>
          <a:bodyPr/>
          <a:lstStyle/>
          <a:p>
            <a:r>
              <a:rPr lang="en-US" dirty="0" smtClean="0"/>
              <a:t>A] spastic paralysis of the lower extremities is commonly </a:t>
            </a:r>
            <a:r>
              <a:rPr lang="en-US" dirty="0" smtClean="0"/>
              <a:t>associated   F</a:t>
            </a:r>
            <a:endParaRPr lang="en-US" dirty="0" smtClean="0"/>
          </a:p>
          <a:p>
            <a:r>
              <a:rPr lang="en-US" dirty="0" smtClean="0"/>
              <a:t>B]hydrocephalus is a common complication of the condition </a:t>
            </a:r>
            <a:r>
              <a:rPr lang="en-US" dirty="0" smtClean="0"/>
              <a:t>shown     T</a:t>
            </a:r>
            <a:endParaRPr lang="en-US" dirty="0" smtClean="0"/>
          </a:p>
          <a:p>
            <a:r>
              <a:rPr lang="en-US" dirty="0" smtClean="0"/>
              <a:t>C] Management is </a:t>
            </a:r>
            <a:r>
              <a:rPr lang="en-US" dirty="0" smtClean="0"/>
              <a:t>multidisciplinary   T</a:t>
            </a:r>
            <a:endParaRPr lang="en-US" dirty="0" smtClean="0"/>
          </a:p>
          <a:p>
            <a:r>
              <a:rPr lang="en-US" dirty="0" smtClean="0"/>
              <a:t>D] The anal sphincter may be </a:t>
            </a:r>
            <a:r>
              <a:rPr lang="en-US" dirty="0" smtClean="0"/>
              <a:t>relaxed   T</a:t>
            </a:r>
            <a:endParaRPr lang="en-US" dirty="0" smtClean="0"/>
          </a:p>
          <a:p>
            <a:r>
              <a:rPr lang="en-US" dirty="0" smtClean="0"/>
              <a:t>E} This is ruptured lumbar </a:t>
            </a:r>
            <a:r>
              <a:rPr lang="en-US" dirty="0" smtClean="0"/>
              <a:t>myelomeningocele    T</a:t>
            </a:r>
            <a:endParaRPr lang="en-US" dirty="0"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case below</a:t>
            </a:r>
            <a:endParaRPr lang="en-US" dirty="0"/>
          </a:p>
        </p:txBody>
      </p:sp>
      <p:sp>
        <p:nvSpPr>
          <p:cNvPr id="3" name="Content Placeholder 2"/>
          <p:cNvSpPr>
            <a:spLocks noGrp="1"/>
          </p:cNvSpPr>
          <p:nvPr>
            <p:ph idx="1"/>
          </p:nvPr>
        </p:nvSpPr>
        <p:spPr/>
        <p:txBody>
          <a:bodyPr/>
          <a:lstStyle/>
          <a:p>
            <a:r>
              <a:rPr lang="en-US" dirty="0" smtClean="0"/>
              <a:t>A 2 year old with </a:t>
            </a:r>
            <a:r>
              <a:rPr lang="en-US" dirty="0" err="1" smtClean="0"/>
              <a:t>anasarca,dyspnea</a:t>
            </a:r>
            <a:r>
              <a:rPr lang="en-US" dirty="0" smtClean="0"/>
              <a:t> and cough. Both parents are on </a:t>
            </a:r>
            <a:r>
              <a:rPr lang="en-US" dirty="0" err="1" smtClean="0"/>
              <a:t>antituberculous</a:t>
            </a:r>
            <a:r>
              <a:rPr lang="en-US" dirty="0" smtClean="0"/>
              <a:t> treatment. Weight -10.5kg, length 71cm, MUAC – 12cm</a:t>
            </a:r>
          </a:p>
          <a:p>
            <a:r>
              <a:rPr lang="en-US" dirty="0" smtClean="0"/>
              <a:t>Generalized lymph node enlargement, moderate </a:t>
            </a:r>
            <a:r>
              <a:rPr lang="en-US" dirty="0" err="1" smtClean="0"/>
              <a:t>hepatosplenomegaly,increased</a:t>
            </a:r>
            <a:r>
              <a:rPr lang="en-US" dirty="0" smtClean="0"/>
              <a:t> cardiac dullness, muffling of the heart sounds</a:t>
            </a:r>
          </a:p>
          <a:p>
            <a:r>
              <a:rPr lang="en-US" dirty="0" smtClean="0"/>
              <a:t>Distended neck veins and </a:t>
            </a:r>
            <a:r>
              <a:rPr lang="en-US" dirty="0" err="1" smtClean="0"/>
              <a:t>pulsus</a:t>
            </a:r>
            <a:r>
              <a:rPr lang="en-US" dirty="0" smtClean="0"/>
              <a:t> </a:t>
            </a:r>
            <a:r>
              <a:rPr lang="en-US" dirty="0" err="1" smtClean="0"/>
              <a:t>paradoxus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A] Child most likely will prefer to sit up in </a:t>
            </a:r>
            <a:r>
              <a:rPr lang="en-US" dirty="0" smtClean="0"/>
              <a:t>bed   T</a:t>
            </a:r>
            <a:endParaRPr lang="en-US" dirty="0" smtClean="0"/>
          </a:p>
          <a:p>
            <a:r>
              <a:rPr lang="en-US" dirty="0" smtClean="0"/>
              <a:t>B] Chest x-ray will probably show water bottle </a:t>
            </a:r>
            <a:r>
              <a:rPr lang="en-US" dirty="0" smtClean="0"/>
              <a:t>configuration   T</a:t>
            </a:r>
            <a:endParaRPr lang="en-US" dirty="0" smtClean="0"/>
          </a:p>
          <a:p>
            <a:pPr lvl="0"/>
            <a:r>
              <a:rPr lang="en-US" dirty="0" smtClean="0"/>
              <a:t>C] </a:t>
            </a:r>
            <a:r>
              <a:rPr lang="en-US" dirty="0"/>
              <a:t>Pulses </a:t>
            </a:r>
            <a:r>
              <a:rPr lang="en-US" dirty="0" err="1"/>
              <a:t>paradoxus</a:t>
            </a:r>
            <a:r>
              <a:rPr lang="en-US" dirty="0"/>
              <a:t> confirmed with a drop of </a:t>
            </a:r>
            <a:r>
              <a:rPr lang="en-US" dirty="0" smtClean="0"/>
              <a:t>blood pressure </a:t>
            </a:r>
            <a:r>
              <a:rPr lang="en-US" dirty="0"/>
              <a:t>greater than 20mmttg of systolic B.P. at end of </a:t>
            </a:r>
            <a:r>
              <a:rPr lang="en-US" dirty="0" smtClean="0"/>
              <a:t>inspiration     T</a:t>
            </a:r>
            <a:endParaRPr lang="en-US" dirty="0" smtClean="0"/>
          </a:p>
          <a:p>
            <a:pPr lvl="0"/>
            <a:r>
              <a:rPr lang="en-US" dirty="0" smtClean="0"/>
              <a:t>D} Surgery may be indicated </a:t>
            </a:r>
            <a:r>
              <a:rPr lang="en-US" dirty="0" smtClean="0"/>
              <a:t>    T</a:t>
            </a:r>
            <a:endParaRPr lang="en-US" dirty="0" smtClean="0"/>
          </a:p>
          <a:p>
            <a:pPr lvl="0"/>
            <a:r>
              <a:rPr lang="en-US" dirty="0" smtClean="0"/>
              <a:t>E] There may be associated positive </a:t>
            </a:r>
            <a:r>
              <a:rPr lang="en-US" dirty="0" err="1" smtClean="0"/>
              <a:t>kussmaul</a:t>
            </a:r>
            <a:r>
              <a:rPr lang="en-US" dirty="0" smtClean="0"/>
              <a:t> </a:t>
            </a:r>
            <a:r>
              <a:rPr lang="en-US" dirty="0" smtClean="0"/>
              <a:t>sign    T</a:t>
            </a:r>
            <a:endParaRPr lang="en-US" dirty="0"/>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patient below</a:t>
            </a:r>
            <a:endParaRPr lang="en-US" dirty="0"/>
          </a:p>
        </p:txBody>
      </p:sp>
      <p:sp>
        <p:nvSpPr>
          <p:cNvPr id="3" name="Content Placeholder 2"/>
          <p:cNvSpPr>
            <a:spLocks noGrp="1"/>
          </p:cNvSpPr>
          <p:nvPr>
            <p:ph idx="1"/>
          </p:nvPr>
        </p:nvSpPr>
        <p:spPr/>
        <p:txBody>
          <a:bodyPr/>
          <a:lstStyle/>
          <a:p>
            <a:r>
              <a:rPr lang="en-US" dirty="0" smtClean="0"/>
              <a:t>A 12day old with vomiting, bloody stools, progressive abdominal distension of 2 days duration</a:t>
            </a:r>
          </a:p>
          <a:p>
            <a:r>
              <a:rPr lang="en-US" dirty="0" smtClean="0"/>
              <a:t>Baby has been on infant formula since birth</a:t>
            </a:r>
          </a:p>
          <a:p>
            <a:r>
              <a:rPr lang="en-US" dirty="0" smtClean="0"/>
              <a:t>Baby was delivered at 34 weeks gestation and weight was 1.8kg at birth</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A] </a:t>
            </a:r>
            <a:r>
              <a:rPr lang="en-US" dirty="0" err="1"/>
              <a:t>N</a:t>
            </a:r>
            <a:r>
              <a:rPr lang="en-US" dirty="0" err="1" smtClean="0"/>
              <a:t>ecrotising</a:t>
            </a:r>
            <a:r>
              <a:rPr lang="en-US" dirty="0" smtClean="0"/>
              <a:t> enterocolitis is the most probable </a:t>
            </a:r>
            <a:r>
              <a:rPr lang="en-US" dirty="0" smtClean="0"/>
              <a:t>diagnosis   T</a:t>
            </a:r>
            <a:endParaRPr lang="en-US" dirty="0" smtClean="0"/>
          </a:p>
          <a:p>
            <a:r>
              <a:rPr lang="en-US" dirty="0" smtClean="0"/>
              <a:t>B] </a:t>
            </a:r>
            <a:r>
              <a:rPr lang="en-US" dirty="0"/>
              <a:t>T</a:t>
            </a:r>
            <a:r>
              <a:rPr lang="en-US" dirty="0" smtClean="0"/>
              <a:t>he baby does not have any risk factors for the probable </a:t>
            </a:r>
            <a:r>
              <a:rPr lang="en-US" dirty="0" smtClean="0"/>
              <a:t>diagnosis   F</a:t>
            </a:r>
            <a:endParaRPr lang="en-US" dirty="0" smtClean="0"/>
          </a:p>
          <a:p>
            <a:r>
              <a:rPr lang="en-US" dirty="0" smtClean="0"/>
              <a:t>C]Short gut syndrome is one of the complications of the probable </a:t>
            </a:r>
            <a:r>
              <a:rPr lang="en-US" dirty="0" smtClean="0"/>
              <a:t>diagnosis     T</a:t>
            </a:r>
            <a:endParaRPr lang="en-US" dirty="0" smtClean="0"/>
          </a:p>
          <a:p>
            <a:r>
              <a:rPr lang="en-US" dirty="0" smtClean="0"/>
              <a:t>D] Plain abdominal x-ray is an important </a:t>
            </a:r>
            <a:r>
              <a:rPr lang="en-US" dirty="0" smtClean="0"/>
              <a:t>investigation       T</a:t>
            </a:r>
            <a:endParaRPr lang="en-US" dirty="0" smtClean="0"/>
          </a:p>
          <a:p>
            <a:r>
              <a:rPr lang="en-US" dirty="0" smtClean="0"/>
              <a:t>E] The baby may have associated poor </a:t>
            </a:r>
            <a:r>
              <a:rPr lang="en-US" dirty="0" smtClean="0"/>
              <a:t>feeding      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953000"/>
          </a:xfrm>
        </p:spPr>
        <p:txBody>
          <a:bodyPr>
            <a:noAutofit/>
          </a:bodyPr>
          <a:lstStyle/>
          <a:p>
            <a:r>
              <a:rPr lang="yo-NG" dirty="0" smtClean="0"/>
              <a:t> A 13 YEAR OLD MALE PRESENTS WITH CONFUSION. HE HAS BEEN DIABETIC SINCE AGE 6. COMPLAINS OF ABDOMINAL PAIN AND POOR APETITE</a:t>
            </a:r>
            <a:br>
              <a:rPr lang="yo-NG" dirty="0" smtClean="0"/>
            </a:br>
            <a:r>
              <a:rPr lang="yo-NG" dirty="0" smtClean="0"/>
              <a:t>HE IS VOMITTING AND HAD STOPPED TAKING HIS INSULIN. HIS BLOOD GLUCOSE IS HIGH.</a:t>
            </a:r>
            <a:endParaRPr lang="en-US" dirty="0" smtClean="0"/>
          </a:p>
          <a:p>
            <a:r>
              <a:rPr lang="yo-NG" dirty="0" smtClean="0"/>
              <a:t> </a:t>
            </a:r>
            <a:r>
              <a:rPr lang="yo-NG" sz="4000" dirty="0" smtClean="0"/>
              <a:t>Na       </a:t>
            </a:r>
            <a:r>
              <a:rPr lang="en-US" sz="4000" dirty="0" smtClean="0"/>
              <a:t>           </a:t>
            </a:r>
            <a:r>
              <a:rPr lang="yo-NG" sz="4000" dirty="0" smtClean="0"/>
              <a:t> 130meqv/l</a:t>
            </a:r>
          </a:p>
          <a:p>
            <a:r>
              <a:rPr lang="yo-NG" sz="4000" dirty="0" smtClean="0"/>
              <a:t>Cl</a:t>
            </a:r>
            <a:r>
              <a:rPr lang="en-US" sz="4000" dirty="0" smtClean="0"/>
              <a:t>                       </a:t>
            </a:r>
            <a:r>
              <a:rPr lang="yo-NG" sz="4000" dirty="0" smtClean="0"/>
              <a:t>80meqv/l</a:t>
            </a:r>
          </a:p>
          <a:p>
            <a:r>
              <a:rPr lang="yo-NG" sz="4000" dirty="0" smtClean="0"/>
              <a:t>HCO3	</a:t>
            </a:r>
            <a:r>
              <a:rPr lang="en-US" sz="4000" dirty="0" smtClean="0"/>
              <a:t>     </a:t>
            </a:r>
            <a:r>
              <a:rPr lang="yo-NG" sz="4000" dirty="0" smtClean="0"/>
              <a:t>10meqv/l</a:t>
            </a:r>
          </a:p>
          <a:p>
            <a:endParaRPr lang="ig-NG" dirty="0" smtClean="0"/>
          </a:p>
          <a:p>
            <a:endParaRPr lang="en-US" dirty="0"/>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case below</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10 month old male infant presented with excessive crying associated with drawing up of the legs of 12 hours duration. There was associated vomiting. In between attacks, child was well and playful.</a:t>
            </a:r>
          </a:p>
          <a:p>
            <a:r>
              <a:rPr lang="en-US" dirty="0" smtClean="0"/>
              <a:t>Examination showed dehydration, fever, mild pallor.</a:t>
            </a:r>
          </a:p>
          <a:p>
            <a:r>
              <a:rPr lang="en-US" dirty="0" smtClean="0"/>
              <a:t>Abdominal examination revealed sausage shaped mass, non tender and firm, in the mid abdomen. The right lower quadrant was less full than usual</a:t>
            </a:r>
          </a:p>
          <a:p>
            <a:r>
              <a:rPr lang="en-US" dirty="0" smtClean="0"/>
              <a:t>DRE- examining hand stained with blood and </a:t>
            </a:r>
            <a:r>
              <a:rPr lang="en-US" dirty="0" err="1" smtClean="0"/>
              <a:t>mucoid</a:t>
            </a:r>
            <a:r>
              <a:rPr lang="en-US" dirty="0" smtClean="0"/>
              <a:t> stool.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059363"/>
          </a:xfrm>
        </p:spPr>
        <p:txBody>
          <a:bodyPr/>
          <a:lstStyle/>
          <a:p>
            <a:r>
              <a:rPr lang="en-US" dirty="0" smtClean="0"/>
              <a:t>A)The vomiting in this child is never </a:t>
            </a:r>
            <a:r>
              <a:rPr lang="en-US" dirty="0" err="1" smtClean="0"/>
              <a:t>bilous</a:t>
            </a:r>
            <a:r>
              <a:rPr lang="en-US" dirty="0" smtClean="0"/>
              <a:t>   F</a:t>
            </a:r>
            <a:endParaRPr lang="en-US" dirty="0" smtClean="0"/>
          </a:p>
          <a:p>
            <a:r>
              <a:rPr lang="en-US" dirty="0" smtClean="0"/>
              <a:t>B] Plain abdominal x-ray will probably show air fluid levels and absence of gas in the right </a:t>
            </a:r>
            <a:r>
              <a:rPr lang="en-US" dirty="0" smtClean="0"/>
              <a:t>colon   T</a:t>
            </a:r>
            <a:endParaRPr lang="en-US" dirty="0" smtClean="0"/>
          </a:p>
          <a:p>
            <a:r>
              <a:rPr lang="en-US" dirty="0" smtClean="0"/>
              <a:t>C] This child probably has </a:t>
            </a:r>
            <a:r>
              <a:rPr lang="en-US" dirty="0" smtClean="0"/>
              <a:t>intussusception   T</a:t>
            </a:r>
            <a:endParaRPr lang="en-US" dirty="0" smtClean="0"/>
          </a:p>
          <a:p>
            <a:r>
              <a:rPr lang="en-US" dirty="0" smtClean="0"/>
              <a:t>D]This child may need surgery as a form of </a:t>
            </a:r>
            <a:r>
              <a:rPr lang="en-US" dirty="0" smtClean="0"/>
              <a:t>treatment     T</a:t>
            </a:r>
            <a:endParaRPr lang="en-US" dirty="0" smtClean="0"/>
          </a:p>
          <a:p>
            <a:r>
              <a:rPr lang="en-US" dirty="0" smtClean="0"/>
              <a:t>E] nutritional history is important in </a:t>
            </a:r>
            <a:r>
              <a:rPr lang="en-US" smtClean="0"/>
              <a:t>this </a:t>
            </a:r>
            <a:r>
              <a:rPr lang="en-US" smtClean="0"/>
              <a:t>child   T</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8800" dirty="0" smtClean="0"/>
              <a:t>THANK YOU FOR YOUR PARTICIPATION</a:t>
            </a:r>
            <a:endParaRPr lang="en-US" sz="8800" dirty="0"/>
          </a:p>
        </p:txBody>
      </p:sp>
    </p:spTree>
    <p:extLst>
      <p:ext uri="{BB962C8B-B14F-4D97-AF65-F5344CB8AC3E}">
        <p14:creationId xmlns:p14="http://schemas.microsoft.com/office/powerpoint/2010/main" val="4208585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case above</a:t>
            </a:r>
            <a:endParaRPr lang="en-US" dirty="0"/>
          </a:p>
        </p:txBody>
      </p:sp>
      <p:sp>
        <p:nvSpPr>
          <p:cNvPr id="3" name="Content Placeholder 2"/>
          <p:cNvSpPr>
            <a:spLocks noGrp="1"/>
          </p:cNvSpPr>
          <p:nvPr>
            <p:ph idx="1"/>
          </p:nvPr>
        </p:nvSpPr>
        <p:spPr/>
        <p:txBody>
          <a:bodyPr>
            <a:normAutofit lnSpcReduction="10000"/>
          </a:bodyPr>
          <a:lstStyle/>
          <a:p>
            <a:r>
              <a:rPr lang="en-US" dirty="0" smtClean="0"/>
              <a:t>A] Urinalysis must be done for this </a:t>
            </a:r>
            <a:r>
              <a:rPr lang="en-US" dirty="0" smtClean="0"/>
              <a:t>patient  T</a:t>
            </a:r>
            <a:endParaRPr lang="en-US" dirty="0" smtClean="0"/>
          </a:p>
          <a:p>
            <a:r>
              <a:rPr lang="en-US" dirty="0" smtClean="0"/>
              <a:t>B] The likely diagnosis is Diabetic </a:t>
            </a:r>
            <a:r>
              <a:rPr lang="en-US" dirty="0" smtClean="0"/>
              <a:t>ketoacidosis  T</a:t>
            </a:r>
            <a:endParaRPr lang="en-US" dirty="0" smtClean="0"/>
          </a:p>
          <a:p>
            <a:r>
              <a:rPr lang="en-US" dirty="0" smtClean="0"/>
              <a:t>C] potassium should not be part of the </a:t>
            </a:r>
            <a:r>
              <a:rPr lang="en-US" dirty="0" smtClean="0"/>
              <a:t>management   F</a:t>
            </a:r>
            <a:endParaRPr lang="en-US" dirty="0" smtClean="0"/>
          </a:p>
          <a:p>
            <a:r>
              <a:rPr lang="en-US" dirty="0" smtClean="0"/>
              <a:t>D] the patient is most likely severely </a:t>
            </a:r>
            <a:r>
              <a:rPr lang="en-US" dirty="0" smtClean="0"/>
              <a:t>dehydrated     T</a:t>
            </a:r>
            <a:endParaRPr lang="en-US" dirty="0" smtClean="0"/>
          </a:p>
          <a:p>
            <a:r>
              <a:rPr lang="en-US" dirty="0" smtClean="0"/>
              <a:t>E] the patient could develop cerebral </a:t>
            </a:r>
            <a:r>
              <a:rPr lang="en-US" dirty="0" err="1" smtClean="0"/>
              <a:t>oedema</a:t>
            </a:r>
            <a:r>
              <a:rPr lang="en-US" dirty="0" smtClean="0"/>
              <a:t> in the course of </a:t>
            </a:r>
            <a:r>
              <a:rPr lang="en-US" dirty="0" smtClean="0"/>
              <a:t>management      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p>
            <a:fld id="{C35D13D0-528C-474F-B51F-BA0D098E8DE9}" type="slidenum">
              <a:rPr lang="en-US"/>
              <a:pPr/>
              <a:t>6</a:t>
            </a:fld>
            <a:endParaRPr lang="en-US"/>
          </a:p>
        </p:txBody>
      </p:sp>
      <p:pic>
        <p:nvPicPr>
          <p:cNvPr id="22531" name="Picture 4" descr="phototherapy unit"/>
          <p:cNvPicPr>
            <a:picLocks noChangeAspect="1" noChangeArrowheads="1"/>
          </p:cNvPicPr>
          <p:nvPr/>
        </p:nvPicPr>
        <p:blipFill>
          <a:blip r:embed="rId2" cstate="print"/>
          <a:srcRect/>
          <a:stretch>
            <a:fillRect/>
          </a:stretch>
        </p:blipFill>
        <p:spPr bwMode="auto">
          <a:xfrm>
            <a:off x="685800" y="457200"/>
            <a:ext cx="7623175" cy="5413375"/>
          </a:xfrm>
          <a:prstGeom prst="rect">
            <a:avLst/>
          </a:prstGeom>
          <a:noFill/>
          <a:ln w="9525">
            <a:noFill/>
            <a:miter lim="800000"/>
            <a:headEnd/>
            <a:tailEnd/>
          </a:ln>
        </p:spPr>
      </p:pic>
    </p:spTree>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baby in the incubator is preterm LBW and noticed to developed jaundice at 24hrs of life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 A] The jaundice is most likely </a:t>
            </a:r>
            <a:r>
              <a:rPr lang="en-US" dirty="0" smtClean="0"/>
              <a:t>physiologic    F</a:t>
            </a:r>
            <a:endParaRPr lang="en-US" dirty="0" smtClean="0"/>
          </a:p>
          <a:p>
            <a:r>
              <a:rPr lang="en-US" dirty="0" smtClean="0"/>
              <a:t>B] The baby is at risk of </a:t>
            </a:r>
            <a:r>
              <a:rPr lang="en-US" dirty="0" smtClean="0"/>
              <a:t>hypothermia     T</a:t>
            </a:r>
            <a:endParaRPr lang="en-US" dirty="0" smtClean="0"/>
          </a:p>
          <a:p>
            <a:r>
              <a:rPr lang="en-US" dirty="0" smtClean="0"/>
              <a:t>C] The serum bilirubin is most likely more than </a:t>
            </a:r>
            <a:r>
              <a:rPr lang="en-US" dirty="0" smtClean="0"/>
              <a:t>20mg/dl     F</a:t>
            </a:r>
            <a:endParaRPr lang="en-US" dirty="0" smtClean="0"/>
          </a:p>
          <a:p>
            <a:r>
              <a:rPr lang="en-US" dirty="0" smtClean="0"/>
              <a:t>D] The baby does not need more than daily maintenance fluid</a:t>
            </a:r>
            <a:r>
              <a:rPr lang="en-US" dirty="0" smtClean="0"/>
              <a:t>.    F</a:t>
            </a:r>
            <a:endParaRPr lang="en-US" dirty="0" smtClean="0"/>
          </a:p>
          <a:p>
            <a:r>
              <a:rPr lang="en-US" dirty="0" smtClean="0"/>
              <a:t>E] The baby may need aminophylline as part of the </a:t>
            </a:r>
            <a:r>
              <a:rPr lang="en-US" dirty="0" smtClean="0"/>
              <a:t>management   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3" name="Object 3"/>
          <p:cNvGraphicFramePr>
            <a:graphicFrameLocks noGrp="1" noChangeAspect="1"/>
          </p:cNvGraphicFramePr>
          <p:nvPr>
            <p:ph type="body" idx="1"/>
          </p:nvPr>
        </p:nvGraphicFramePr>
        <p:xfrm>
          <a:off x="862013" y="533400"/>
          <a:ext cx="7418387" cy="5562600"/>
        </p:xfrm>
        <a:graphic>
          <a:graphicData uri="http://schemas.openxmlformats.org/presentationml/2006/ole">
            <mc:AlternateContent xmlns:mc="http://schemas.openxmlformats.org/markup-compatibility/2006">
              <mc:Choice xmlns:v="urn:schemas-microsoft-com:vml" Requires="v">
                <p:oleObj spid="_x0000_s1030" name="Photo Editor Photo" r:id="rId3" imgW="7621064" imgH="5714286" progId="">
                  <p:embed/>
                </p:oleObj>
              </mc:Choice>
              <mc:Fallback>
                <p:oleObj name="Photo Editor Photo" r:id="rId3" imgW="7621064" imgH="5714286" progId="">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3" y="533400"/>
                        <a:ext cx="7418387" cy="556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Rectangle 4"/>
          <p:cNvSpPr>
            <a:spLocks noChangeArrowheads="1"/>
          </p:cNvSpPr>
          <p:nvPr/>
        </p:nvSpPr>
        <p:spPr bwMode="auto">
          <a:xfrm>
            <a:off x="7010400" y="5105400"/>
            <a:ext cx="923925" cy="838200"/>
          </a:xfrm>
          <a:prstGeom prst="rect">
            <a:avLst/>
          </a:prstGeom>
          <a:solidFill>
            <a:schemeClr val="accent1"/>
          </a:solidFill>
          <a:ln w="9525">
            <a:solidFill>
              <a:schemeClr val="tx1"/>
            </a:solidFill>
            <a:miter lim="800000"/>
            <a:headEnd/>
            <a:tailEnd/>
          </a:ln>
          <a:effectLst/>
        </p:spPr>
        <p:txBody>
          <a:bodyPr wrap="none" anchor="ctr"/>
          <a:lstStyle/>
          <a:p>
            <a:pPr algn="ctr"/>
            <a:r>
              <a:rPr lang="en-US" sz="4800"/>
              <a:t>6</a:t>
            </a:r>
            <a:endParaRPr lang="en-GB" sz="4800"/>
          </a:p>
        </p:txBody>
      </p:sp>
    </p:spTree>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Concerning the picture above</a:t>
            </a:r>
            <a:endParaRPr lang="en-US" dirty="0"/>
          </a:p>
        </p:txBody>
      </p:sp>
      <p:sp>
        <p:nvSpPr>
          <p:cNvPr id="3" name="Content Placeholder 2"/>
          <p:cNvSpPr>
            <a:spLocks noGrp="1"/>
          </p:cNvSpPr>
          <p:nvPr>
            <p:ph idx="1"/>
          </p:nvPr>
        </p:nvSpPr>
        <p:spPr/>
        <p:txBody>
          <a:bodyPr/>
          <a:lstStyle/>
          <a:p>
            <a:r>
              <a:rPr lang="en-US" dirty="0" smtClean="0"/>
              <a:t>A] severe protein energy malnutrition is a differential </a:t>
            </a:r>
            <a:r>
              <a:rPr lang="en-US" dirty="0" smtClean="0"/>
              <a:t>diagnosis    T</a:t>
            </a:r>
            <a:endParaRPr lang="en-US" dirty="0" smtClean="0"/>
          </a:p>
          <a:p>
            <a:r>
              <a:rPr lang="en-US" dirty="0" smtClean="0"/>
              <a:t>B] Nephrotic syndrome is a differential </a:t>
            </a:r>
            <a:r>
              <a:rPr lang="en-US" dirty="0" smtClean="0"/>
              <a:t>diagnosis   T</a:t>
            </a:r>
            <a:endParaRPr lang="en-US" dirty="0" smtClean="0"/>
          </a:p>
          <a:p>
            <a:r>
              <a:rPr lang="en-US" dirty="0" smtClean="0"/>
              <a:t>C] Congestive cardiac failure may be the </a:t>
            </a:r>
            <a:r>
              <a:rPr lang="en-US" dirty="0" smtClean="0"/>
              <a:t>cause   T</a:t>
            </a:r>
            <a:endParaRPr lang="en-US" dirty="0" smtClean="0"/>
          </a:p>
          <a:p>
            <a:r>
              <a:rPr lang="en-US" dirty="0" smtClean="0"/>
              <a:t>D]  This is </a:t>
            </a:r>
            <a:r>
              <a:rPr lang="en-US" dirty="0" smtClean="0"/>
              <a:t>elephantiasis     F</a:t>
            </a:r>
            <a:endParaRPr lang="en-US" dirty="0" smtClean="0"/>
          </a:p>
          <a:p>
            <a:r>
              <a:rPr lang="en-US" dirty="0" smtClean="0"/>
              <a:t>E] There may be associated sacral </a:t>
            </a:r>
            <a:r>
              <a:rPr lang="en-US" dirty="0" err="1" smtClean="0"/>
              <a:t>oedema</a:t>
            </a:r>
            <a:r>
              <a:rPr lang="en-US" dirty="0" smtClean="0"/>
              <a:t>    T</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1978</TotalTime>
  <Words>1473</Words>
  <Application>Microsoft Office PowerPoint</Application>
  <PresentationFormat>On-screen Show (4:3)</PresentationFormat>
  <Paragraphs>158</Paragraphs>
  <Slides>42</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Calibri</vt:lpstr>
      <vt:lpstr>Comic Sans MS</vt:lpstr>
      <vt:lpstr>Wingdings</vt:lpstr>
      <vt:lpstr>Office Theme</vt:lpstr>
      <vt:lpstr>Photo Editor Photo</vt:lpstr>
      <vt:lpstr>Objective structured picture examination{OSPE} practice sessions 3</vt:lpstr>
      <vt:lpstr>PowerPoint Presentation</vt:lpstr>
      <vt:lpstr>Review the result above</vt:lpstr>
      <vt:lpstr>PowerPoint Presentation</vt:lpstr>
      <vt:lpstr>Review the case above</vt:lpstr>
      <vt:lpstr>PowerPoint Presentation</vt:lpstr>
      <vt:lpstr>The baby in the incubator is preterm LBW and noticed to developed jaundice at 24hrs of life</vt:lpstr>
      <vt:lpstr>PowerPoint Presentation</vt:lpstr>
      <vt:lpstr>Concerning the picture above</vt:lpstr>
      <vt:lpstr>PowerPoint Presentation</vt:lpstr>
      <vt:lpstr>The child above has a BCG scar</vt:lpstr>
      <vt:lpstr>PowerPoint Presentation</vt:lpstr>
      <vt:lpstr>The above patient suffered burns to the gluteal region as shown above</vt:lpstr>
      <vt:lpstr>PowerPoint Presentation</vt:lpstr>
      <vt:lpstr>The patient above has generalised anasarca with a provisional diagnosis of nephrotic syndrome</vt:lpstr>
      <vt:lpstr>PowerPoint Presentation</vt:lpstr>
      <vt:lpstr>The patient above has chest tube in-situ</vt:lpstr>
      <vt:lpstr>PowerPoint Presentation</vt:lpstr>
      <vt:lpstr>This 8 year old child has chronic hepatitis</vt:lpstr>
      <vt:lpstr>PowerPoint Presentation</vt:lpstr>
      <vt:lpstr>Of the photo above</vt:lpstr>
      <vt:lpstr>PowerPoint Presentation</vt:lpstr>
      <vt:lpstr>Concerning the condition depicted on the slide</vt:lpstr>
      <vt:lpstr>PowerPoint Presentation</vt:lpstr>
      <vt:lpstr>Concerning the picture above</vt:lpstr>
      <vt:lpstr>PowerPoint Presentation</vt:lpstr>
      <vt:lpstr>Concerning the picture above</vt:lpstr>
      <vt:lpstr>PowerPoint Presentation</vt:lpstr>
      <vt:lpstr>The children in the above picture  have cerebral palsy</vt:lpstr>
      <vt:lpstr>PowerPoint Presentation</vt:lpstr>
      <vt:lpstr>Concerning the picture above   PROPTOSIS</vt:lpstr>
      <vt:lpstr>PowerPoint Presentation</vt:lpstr>
      <vt:lpstr>The above child developed necrosis of the scalp following administration of the below intravenously</vt:lpstr>
      <vt:lpstr>PowerPoint Presentation</vt:lpstr>
      <vt:lpstr>Concerning the picture above SPINAL BIFIDA</vt:lpstr>
      <vt:lpstr>Review the case below</vt:lpstr>
      <vt:lpstr>PowerPoint Presentation</vt:lpstr>
      <vt:lpstr>Review the patient below</vt:lpstr>
      <vt:lpstr>PowerPoint Presentation</vt:lpstr>
      <vt:lpstr>Review the case below</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 structured picture examination{OSPE} practice sessions 3</dc:title>
  <dc:creator>uswe</dc:creator>
  <cp:lastModifiedBy>TOPE BECKLEY</cp:lastModifiedBy>
  <cp:revision>41</cp:revision>
  <dcterms:created xsi:type="dcterms:W3CDTF">2017-09-06T06:14:09Z</dcterms:created>
  <dcterms:modified xsi:type="dcterms:W3CDTF">2018-01-10T15:17:03Z</dcterms:modified>
</cp:coreProperties>
</file>